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3" r:id="rId2"/>
  </p:sldIdLst>
  <p:sldSz cx="9906000" cy="6858000" type="A4"/>
  <p:notesSz cx="6797675" cy="9926638"/>
  <p:defaultTextStyle>
    <a:defPPr>
      <a:defRPr lang="fr-FR"/>
    </a:defPPr>
    <a:lvl1pPr algn="ctr" rtl="0" fontAlgn="base">
      <a:spcBef>
        <a:spcPct val="20000"/>
      </a:spcBef>
      <a:spcAft>
        <a:spcPct val="0"/>
      </a:spcAft>
      <a:buClr>
        <a:srgbClr val="008000"/>
      </a:buClr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1pPr>
    <a:lvl2pPr marL="457200" algn="ctr" rtl="0" fontAlgn="base">
      <a:spcBef>
        <a:spcPct val="20000"/>
      </a:spcBef>
      <a:spcAft>
        <a:spcPct val="0"/>
      </a:spcAft>
      <a:buClr>
        <a:srgbClr val="008000"/>
      </a:buClr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2pPr>
    <a:lvl3pPr marL="914400" algn="ctr" rtl="0" fontAlgn="base">
      <a:spcBef>
        <a:spcPct val="20000"/>
      </a:spcBef>
      <a:spcAft>
        <a:spcPct val="0"/>
      </a:spcAft>
      <a:buClr>
        <a:srgbClr val="008000"/>
      </a:buClr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3pPr>
    <a:lvl4pPr marL="1371600" algn="ctr" rtl="0" fontAlgn="base">
      <a:spcBef>
        <a:spcPct val="20000"/>
      </a:spcBef>
      <a:spcAft>
        <a:spcPct val="0"/>
      </a:spcAft>
      <a:buClr>
        <a:srgbClr val="008000"/>
      </a:buClr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4pPr>
    <a:lvl5pPr marL="1828800" algn="ctr" rtl="0" fontAlgn="base">
      <a:spcBef>
        <a:spcPct val="20000"/>
      </a:spcBef>
      <a:spcAft>
        <a:spcPct val="0"/>
      </a:spcAft>
      <a:buClr>
        <a:srgbClr val="008000"/>
      </a:buClr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059"/>
    <a:srgbClr val="24B27C"/>
    <a:srgbClr val="CC3300"/>
    <a:srgbClr val="D3D3D3"/>
    <a:srgbClr val="993366"/>
    <a:srgbClr val="FF9900"/>
    <a:srgbClr val="006600"/>
    <a:srgbClr val="97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0564" autoAdjust="0"/>
  </p:normalViewPr>
  <p:slideViewPr>
    <p:cSldViewPr>
      <p:cViewPr varScale="1">
        <p:scale>
          <a:sx n="105" d="100"/>
          <a:sy n="105" d="100"/>
        </p:scale>
        <p:origin x="2256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29305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fld id="{53BB24AD-CA59-4609-A354-0FAA3D40821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9212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703" cy="53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775" y="1"/>
            <a:ext cx="2895700" cy="53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fld id="{1FE78689-9FC9-4C1E-B7AB-456F80A33EE4}" type="datetimeFigureOut">
              <a:rPr lang="fr-FR" altLang="fr-FR"/>
              <a:pPr/>
              <a:t>21/11/2019</a:t>
            </a:fld>
            <a:endParaRPr lang="fr-FR" altLang="fr-FR"/>
          </a:p>
        </p:txBody>
      </p:sp>
      <p:sp>
        <p:nvSpPr>
          <p:cNvPr id="307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2000"/>
            <a:ext cx="539115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072" y="4723891"/>
            <a:ext cx="4952331" cy="449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07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9322"/>
            <a:ext cx="2971703" cy="45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307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775" y="9449322"/>
            <a:ext cx="2895700" cy="45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fld id="{55E48725-7A73-457A-A8B3-E2440BDA679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4779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8725-7A73-457A-A8B3-E2440BDA6792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212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1320304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5529888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2860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7056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9783715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0071166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750227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733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733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8717534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2571908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2656493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8218563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2875182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3970031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90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7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1524000"/>
            <a:ext cx="8255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64400" y="6477000"/>
            <a:ext cx="2476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1">
                <a:solidFill>
                  <a:schemeClr val="bg1"/>
                </a:solidFill>
              </a:defRPr>
            </a:lvl1pPr>
          </a:lstStyle>
          <a:p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0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666569" y="5397625"/>
            <a:ext cx="4044950" cy="10443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1A80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/>
            <a:endParaRPr lang="fr-FR" altLang="fr-FR" sz="1000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04"/>
            <a:ext cx="9906000" cy="762000"/>
          </a:xfrm>
        </p:spPr>
        <p:txBody>
          <a:bodyPr/>
          <a:lstStyle/>
          <a:p>
            <a:pPr eaLnBrk="1" hangingPunct="1"/>
            <a:r>
              <a:rPr lang="fr-FR" altLang="fr-FR" sz="2000" dirty="0" smtClean="0"/>
              <a:t>Organigramme Association </a:t>
            </a:r>
            <a:r>
              <a:rPr lang="fr-FR" altLang="fr-FR" sz="2000" dirty="0" err="1" smtClean="0"/>
              <a:t>Copage</a:t>
            </a:r>
            <a:endParaRPr lang="fr-FR" altLang="fr-FR" sz="1800" b="0" dirty="0" smtClean="0"/>
          </a:p>
        </p:txBody>
      </p:sp>
      <p:graphicFrame>
        <p:nvGraphicFramePr>
          <p:cNvPr id="308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81362"/>
              </p:ext>
            </p:extLst>
          </p:nvPr>
        </p:nvGraphicFramePr>
        <p:xfrm>
          <a:off x="109538" y="464790"/>
          <a:ext cx="26701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Image bitmap" r:id="rId4" imgW="23079240" imgH="6200640" progId="Paint.Picture">
                  <p:embed/>
                </p:oleObj>
              </mc:Choice>
              <mc:Fallback>
                <p:oleObj name="Image bitmap" r:id="rId4" imgW="23079240" imgH="620064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464790"/>
                        <a:ext cx="26701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5029200" y="100588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109538" y="1849961"/>
            <a:ext cx="3702711" cy="1600200"/>
            <a:chOff x="0" y="1056"/>
            <a:chExt cx="2153" cy="1008"/>
          </a:xfrm>
        </p:grpSpPr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>
              <a:off x="0" y="1056"/>
              <a:ext cx="2112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1A80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l"/>
              <a:r>
                <a:rPr lang="fr-FR" altLang="fr-FR" sz="1000" b="1" dirty="0"/>
                <a:t>Nathalie </a:t>
              </a:r>
              <a:r>
                <a:rPr lang="fr-FR" altLang="fr-FR" sz="1000" b="1" dirty="0" smtClean="0"/>
                <a:t>GOURABIAN </a:t>
              </a:r>
            </a:p>
            <a:p>
              <a:pPr algn="l"/>
              <a:r>
                <a:rPr lang="fr-FR" altLang="fr-FR" sz="900" dirty="0" smtClean="0"/>
                <a:t>Chargée de mission</a:t>
              </a:r>
              <a:endParaRPr lang="fr-FR" altLang="fr-FR" sz="900" dirty="0"/>
            </a:p>
          </p:txBody>
        </p:sp>
        <p:pic>
          <p:nvPicPr>
            <p:cNvPr id="3089" name="Picture 17" descr="IMG_300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4" t="14206" r="58905" b="58542"/>
            <a:stretch>
              <a:fillRect/>
            </a:stretch>
          </p:blipFill>
          <p:spPr bwMode="auto">
            <a:xfrm>
              <a:off x="141" y="1137"/>
              <a:ext cx="511" cy="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713" y="1268"/>
              <a:ext cx="1440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Groupements pastoraux – Associations Foncières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Pastorales – Etudes foncières</a:t>
              </a: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École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du feu/brûlage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pastoral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Suivi/coordination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technique COPAGE</a:t>
              </a:r>
              <a:r>
                <a:rPr lang="fr-FR" altLang="fr-FR" sz="1000" dirty="0">
                  <a:latin typeface="Calibri" panose="020F0502020204030204" pitchFamily="34" charset="0"/>
                </a:rPr>
                <a:t> </a:t>
              </a:r>
              <a:endParaRPr lang="fr-FR" altLang="fr-FR" sz="1200" dirty="0">
                <a:latin typeface="Calibri" panose="020F0502020204030204" pitchFamily="34" charset="0"/>
              </a:endParaRPr>
            </a:p>
            <a:p>
              <a:pPr marL="171450" indent="-171450" eaLnBrk="1" hangingPunct="1">
                <a:spcBef>
                  <a:spcPct val="20000"/>
                </a:spcBef>
                <a:buClr>
                  <a:srgbClr val="1A8059"/>
                </a:buClr>
                <a:buFontTx/>
                <a:buChar char="-"/>
              </a:pP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endParaRPr lang="fr-FR" altLang="fr-FR" sz="1000" i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3124200" y="548680"/>
            <a:ext cx="3797300" cy="533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sz="1200" b="1" dirty="0"/>
              <a:t>Conseil d’Administration</a:t>
            </a:r>
          </a:p>
          <a:p>
            <a:r>
              <a:rPr lang="fr-FR" altLang="fr-FR" sz="1200" dirty="0"/>
              <a:t>Président </a:t>
            </a:r>
            <a:r>
              <a:rPr lang="fr-FR" altLang="fr-FR" sz="1200" dirty="0" smtClean="0"/>
              <a:t>– </a:t>
            </a:r>
            <a:r>
              <a:rPr lang="fr-FR" altLang="fr-FR" sz="1200" b="1" dirty="0" smtClean="0"/>
              <a:t>Patrice BOULET</a:t>
            </a:r>
            <a:endParaRPr lang="fr-FR" altLang="fr-FR" sz="1200" dirty="0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4964499" y="3690341"/>
            <a:ext cx="4307904" cy="15405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1A80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/>
            <a:r>
              <a:rPr lang="fr-FR" altLang="fr-FR" sz="1000" b="1" dirty="0"/>
              <a:t>Manon ALTOUNIAN</a:t>
            </a:r>
          </a:p>
          <a:p>
            <a:pPr algn="l"/>
            <a:r>
              <a:rPr lang="fr-FR" altLang="fr-FR" sz="1000" dirty="0"/>
              <a:t>Chargée de </a:t>
            </a:r>
            <a:r>
              <a:rPr lang="fr-FR" altLang="fr-FR" sz="1000" dirty="0" smtClean="0"/>
              <a:t>mission</a:t>
            </a:r>
            <a:endParaRPr lang="fr-FR" altLang="fr-FR" sz="1000" dirty="0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6750050" y="3915444"/>
            <a:ext cx="24765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>
                <a:latin typeface="Calibri" panose="020F0502020204030204" pitchFamily="34" charset="0"/>
              </a:rPr>
              <a:t>- Déchets agricoles </a:t>
            </a: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 smtClean="0">
                <a:latin typeface="Calibri" panose="020F0502020204030204" pitchFamily="34" charset="0"/>
              </a:rPr>
              <a:t>- </a:t>
            </a:r>
            <a:r>
              <a:rPr lang="fr-FR" altLang="fr-FR" sz="1000" i="1" dirty="0">
                <a:latin typeface="Calibri" panose="020F0502020204030204" pitchFamily="34" charset="0"/>
              </a:rPr>
              <a:t>Expérimentation Prairies </a:t>
            </a:r>
            <a:r>
              <a:rPr lang="fr-FR" altLang="fr-FR" sz="1000" i="1" dirty="0" smtClean="0">
                <a:latin typeface="Calibri" panose="020F0502020204030204" pitchFamily="34" charset="0"/>
              </a:rPr>
              <a:t>Permanentes</a:t>
            </a:r>
            <a:endParaRPr lang="fr-FR" altLang="fr-FR" sz="1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>
                <a:latin typeface="Calibri" panose="020F0502020204030204" pitchFamily="34" charset="0"/>
              </a:rPr>
              <a:t>- Étude agricole dans le cadre de </a:t>
            </a:r>
            <a:r>
              <a:rPr lang="fr-FR" altLang="fr-FR" sz="1000" i="1" dirty="0" smtClean="0">
                <a:latin typeface="Calibri" panose="020F0502020204030204" pitchFamily="34" charset="0"/>
              </a:rPr>
              <a:t>documents d’urbanisme</a:t>
            </a:r>
            <a:endParaRPr lang="fr-FR" altLang="fr-FR" sz="1000" i="1" dirty="0">
              <a:latin typeface="Calibri" panose="020F0502020204030204" pitchFamily="34" charset="0"/>
            </a:endParaRPr>
          </a:p>
        </p:txBody>
      </p:sp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67" y="3822612"/>
            <a:ext cx="881186" cy="8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41" name="Group 69"/>
          <p:cNvGrpSpPr>
            <a:grpSpLocks/>
          </p:cNvGrpSpPr>
          <p:nvPr/>
        </p:nvGrpSpPr>
        <p:grpSpPr bwMode="auto">
          <a:xfrm>
            <a:off x="811649" y="3645025"/>
            <a:ext cx="3797300" cy="1585913"/>
            <a:chOff x="2592" y="2304"/>
            <a:chExt cx="2208" cy="999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592" y="2304"/>
              <a:ext cx="2208" cy="9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1A80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l"/>
              <a:r>
                <a:rPr lang="fr-FR" altLang="fr-FR" sz="1000" b="1" dirty="0" smtClean="0"/>
                <a:t>Nina COMBET</a:t>
              </a:r>
              <a:endParaRPr lang="fr-FR" altLang="fr-FR" sz="1000" b="1" dirty="0"/>
            </a:p>
            <a:p>
              <a:pPr algn="l"/>
              <a:r>
                <a:rPr lang="fr-FR" altLang="fr-FR" sz="1000" dirty="0" smtClean="0"/>
                <a:t>Chargée de mission </a:t>
              </a:r>
              <a:endParaRPr lang="fr-FR" altLang="fr-FR" sz="1000" dirty="0"/>
            </a:p>
          </p:txBody>
        </p:sp>
        <p:sp>
          <p:nvSpPr>
            <p:cNvPr id="3109" name="Text Box 37"/>
            <p:cNvSpPr txBox="1">
              <a:spLocks noChangeArrowheads="1"/>
            </p:cNvSpPr>
            <p:nvPr/>
          </p:nvSpPr>
          <p:spPr bwMode="auto">
            <a:xfrm>
              <a:off x="3251" y="2349"/>
              <a:ext cx="1549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4000" tIns="0" rIns="54000" bIns="0">
              <a:spAutoFit/>
            </a:bodyPr>
            <a:lstStyle>
              <a:lvl1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>
                  <a:latin typeface="Calibri" panose="020F0502020204030204" pitchFamily="34" charset="0"/>
                </a:rPr>
                <a:t>- Animation </a:t>
              </a:r>
              <a:r>
                <a:rPr lang="fr-FR" altLang="fr-FR" sz="1000" i="1" dirty="0" err="1">
                  <a:latin typeface="Calibri" panose="020F0502020204030204" pitchFamily="34" charset="0"/>
                </a:rPr>
                <a:t>Natura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 2000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Vallon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de l’</a:t>
              </a:r>
              <a:r>
                <a:rPr lang="fr-FR" altLang="fr-FR" sz="1000" i="1" dirty="0" err="1">
                  <a:latin typeface="Calibri" panose="020F0502020204030204" pitchFamily="34" charset="0"/>
                </a:rPr>
                <a:t>Urugne</a:t>
              </a: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>
                  <a:latin typeface="Calibri" panose="020F0502020204030204" pitchFamily="34" charset="0"/>
                </a:rPr>
                <a:t>- Animation </a:t>
              </a:r>
              <a:r>
                <a:rPr lang="fr-FR" altLang="fr-FR" sz="1000" i="1" dirty="0" err="1">
                  <a:latin typeface="Calibri" panose="020F0502020204030204" pitchFamily="34" charset="0"/>
                </a:rPr>
                <a:t>Natura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 2000 Montagne de la Margeride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Suivi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des sites </a:t>
              </a:r>
              <a:r>
                <a:rPr lang="fr-FR" altLang="fr-FR" sz="1000" i="1" dirty="0" err="1">
                  <a:latin typeface="Calibri" panose="020F0502020204030204" pitchFamily="34" charset="0"/>
                </a:rPr>
                <a:t>Natura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2000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Mission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EAU  :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Projet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BEAL </a:t>
              </a:r>
            </a:p>
            <a:p>
              <a:pPr marL="171450" indent="-171450" eaLnBrk="1" hangingPunct="1">
                <a:spcBef>
                  <a:spcPct val="20000"/>
                </a:spcBef>
                <a:buClr>
                  <a:srgbClr val="1A8059"/>
                </a:buClr>
                <a:buFontTx/>
                <a:buChar char="-"/>
              </a:pP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>
                  <a:latin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3136900" y="1158280"/>
            <a:ext cx="37973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altLang="fr-FR" sz="1200" b="1" dirty="0" smtClean="0"/>
              <a:t>Responsable d’équipe – </a:t>
            </a:r>
            <a:r>
              <a:rPr lang="fr-FR" altLang="fr-FR" sz="1200" dirty="0" smtClean="0"/>
              <a:t>Anne-Claire GUENEE</a:t>
            </a:r>
            <a:endParaRPr lang="fr-FR" altLang="fr-FR" sz="1200" dirty="0"/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8569213" y="188640"/>
            <a:ext cx="1225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Novembre  2019</a:t>
            </a:r>
            <a:endParaRPr lang="fr-FR" altLang="fr-FR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152" name="Group 80"/>
          <p:cNvGrpSpPr>
            <a:grpSpLocks/>
          </p:cNvGrpSpPr>
          <p:nvPr/>
        </p:nvGrpSpPr>
        <p:grpSpPr bwMode="auto">
          <a:xfrm>
            <a:off x="4114800" y="1844080"/>
            <a:ext cx="3797300" cy="1600200"/>
            <a:chOff x="2592" y="1152"/>
            <a:chExt cx="2392" cy="1008"/>
          </a:xfrm>
        </p:grpSpPr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>
              <a:off x="2592" y="1152"/>
              <a:ext cx="2392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1A80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l"/>
              <a:r>
                <a:rPr lang="fr-FR" altLang="fr-FR" sz="1000" b="1"/>
                <a:t>Anne COLIN</a:t>
              </a:r>
            </a:p>
            <a:p>
              <a:pPr algn="l"/>
              <a:r>
                <a:rPr lang="fr-FR" altLang="fr-FR" sz="1000"/>
                <a:t>Chargée de mission</a:t>
              </a:r>
            </a:p>
          </p:txBody>
        </p:sp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0" t="15611" r="57474" b="64400"/>
            <a:stretch>
              <a:fillRect/>
            </a:stretch>
          </p:blipFill>
          <p:spPr bwMode="auto">
            <a:xfrm>
              <a:off x="2696" y="1227"/>
              <a:ext cx="534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32" name="Text Box 60"/>
            <p:cNvSpPr txBox="1">
              <a:spLocks noChangeArrowheads="1"/>
            </p:cNvSpPr>
            <p:nvPr/>
          </p:nvSpPr>
          <p:spPr bwMode="auto">
            <a:xfrm>
              <a:off x="3360" y="1342"/>
              <a:ext cx="1612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0" rIns="54000" bIns="0">
              <a:spAutoFit/>
            </a:bodyPr>
            <a:lstStyle>
              <a:lvl1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Gestion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des Zones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Humides 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Eau &amp; Agriculture : Abreuvement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Biodiversité : prairies</a:t>
              </a: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Compensation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écologique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Rocade-Ouest</a:t>
              </a:r>
            </a:p>
            <a:p>
              <a:pPr marL="171450" indent="-171450" eaLnBrk="1" hangingPunct="1">
                <a:spcBef>
                  <a:spcPct val="20000"/>
                </a:spcBef>
                <a:buClr>
                  <a:srgbClr val="1A8059"/>
                </a:buClr>
                <a:buFontTx/>
                <a:buChar char="-"/>
              </a:pPr>
              <a:endParaRPr lang="fr-FR" altLang="fr-FR" sz="1000" i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151" name="Group 79"/>
          <p:cNvGrpSpPr>
            <a:grpSpLocks/>
          </p:cNvGrpSpPr>
          <p:nvPr/>
        </p:nvGrpSpPr>
        <p:grpSpPr bwMode="auto">
          <a:xfrm>
            <a:off x="7594600" y="1405930"/>
            <a:ext cx="2311400" cy="1066800"/>
            <a:chOff x="4680" y="864"/>
            <a:chExt cx="1456" cy="672"/>
          </a:xfrm>
        </p:grpSpPr>
        <p:sp>
          <p:nvSpPr>
            <p:cNvPr id="3112" name="AutoShape 40"/>
            <p:cNvSpPr>
              <a:spLocks noChangeArrowheads="1"/>
            </p:cNvSpPr>
            <p:nvPr/>
          </p:nvSpPr>
          <p:spPr bwMode="auto">
            <a:xfrm>
              <a:off x="4680" y="864"/>
              <a:ext cx="1456" cy="6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1A80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r"/>
              <a:r>
                <a:rPr lang="fr-FR" altLang="fr-FR" sz="1000" b="1" dirty="0"/>
                <a:t>Bénédicte BLANC</a:t>
              </a:r>
            </a:p>
            <a:p>
              <a:pPr algn="r"/>
              <a:r>
                <a:rPr lang="fr-FR" altLang="fr-FR" sz="1000" dirty="0"/>
                <a:t>Secrétariat </a:t>
              </a:r>
              <a:r>
                <a:rPr lang="fr-FR" altLang="fr-FR" sz="1000" dirty="0" smtClean="0"/>
                <a:t>–</a:t>
              </a:r>
            </a:p>
            <a:p>
              <a:pPr algn="r"/>
              <a:r>
                <a:rPr lang="fr-FR" altLang="fr-FR" sz="1000" dirty="0" smtClean="0"/>
                <a:t>Suivi </a:t>
              </a:r>
              <a:r>
                <a:rPr lang="fr-FR" altLang="fr-FR" sz="1000" dirty="0"/>
                <a:t>administratif </a:t>
              </a:r>
              <a:endParaRPr lang="fr-FR" altLang="fr-FR" sz="1000" dirty="0" smtClean="0"/>
            </a:p>
            <a:p>
              <a:pPr algn="r"/>
              <a:r>
                <a:rPr lang="fr-FR" altLang="fr-FR" sz="1000" dirty="0" smtClean="0"/>
                <a:t> </a:t>
              </a:r>
              <a:r>
                <a:rPr lang="fr-FR" altLang="fr-FR" sz="1000" dirty="0" smtClean="0"/>
                <a:t>Communication </a:t>
              </a:r>
              <a:endParaRPr lang="fr-FR" altLang="fr-FR" sz="1000" dirty="0"/>
            </a:p>
          </p:txBody>
        </p:sp>
        <p:pic>
          <p:nvPicPr>
            <p:cNvPr id="3113" name="Picture 41" descr="DSC0183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8" t="33420" r="14467" b="34525"/>
            <a:stretch>
              <a:fillRect/>
            </a:stretch>
          </p:blipFill>
          <p:spPr bwMode="auto">
            <a:xfrm>
              <a:off x="4802" y="939"/>
              <a:ext cx="471" cy="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50" name="AutoShape 78"/>
          <p:cNvSpPr>
            <a:spLocks/>
          </p:cNvSpPr>
          <p:nvPr/>
        </p:nvSpPr>
        <p:spPr bwMode="auto">
          <a:xfrm rot="16200000">
            <a:off x="4711700" y="-943570"/>
            <a:ext cx="152400" cy="5118100"/>
          </a:xfrm>
          <a:prstGeom prst="rightBracket">
            <a:avLst>
              <a:gd name="adj" fmla="val 27986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1144784" y="5861590"/>
            <a:ext cx="29048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1450" indent="-171450" eaLnBrk="1" hangingPunct="1">
              <a:spcBef>
                <a:spcPct val="20000"/>
              </a:spcBef>
              <a:buClr>
                <a:srgbClr val="1A8059"/>
              </a:buClr>
              <a:buFontTx/>
              <a:buChar char="-"/>
            </a:pPr>
            <a:r>
              <a:rPr lang="fr-FR" altLang="fr-FR" sz="1000" i="1" dirty="0" smtClean="0">
                <a:latin typeface="Calibri" panose="020F0502020204030204" pitchFamily="34" charset="0"/>
              </a:rPr>
              <a:t>Sensibilisation et communication</a:t>
            </a:r>
          </a:p>
          <a:p>
            <a:pPr marL="171450" indent="-171450" eaLnBrk="1" hangingPunct="1">
              <a:spcBef>
                <a:spcPct val="20000"/>
              </a:spcBef>
              <a:buClr>
                <a:srgbClr val="1A8059"/>
              </a:buClr>
              <a:buFontTx/>
              <a:buChar char="-"/>
            </a:pPr>
            <a:r>
              <a:rPr lang="fr-FR" altLang="fr-FR" sz="1000" i="1" dirty="0" smtClean="0">
                <a:latin typeface="Calibri" panose="020F0502020204030204" pitchFamily="34" charset="0"/>
              </a:rPr>
              <a:t>Animations scolaires et grand  public</a:t>
            </a:r>
          </a:p>
          <a:p>
            <a:pPr marL="171450" indent="-171450" eaLnBrk="1" hangingPunct="1">
              <a:spcBef>
                <a:spcPct val="20000"/>
              </a:spcBef>
              <a:buClr>
                <a:srgbClr val="1A8059"/>
              </a:buClr>
              <a:buFontTx/>
              <a:buChar char="-"/>
            </a:pPr>
            <a:r>
              <a:rPr lang="fr-FR" altLang="fr-FR" sz="1000" i="1" dirty="0" smtClean="0">
                <a:latin typeface="Calibri" panose="020F0502020204030204" pitchFamily="34" charset="0"/>
              </a:rPr>
              <a:t>Formations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970208" y="5523036"/>
            <a:ext cx="300658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100" b="1" i="1" dirty="0" smtClean="0">
                <a:latin typeface="Calibri" panose="020F0502020204030204" pitchFamily="34" charset="0"/>
              </a:rPr>
              <a:t>Autres actions développées par le COPAGE : </a:t>
            </a:r>
            <a:endParaRPr lang="fr-FR" altLang="fr-FR" sz="1100" b="1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endParaRPr lang="fr-FR" altLang="fr-FR" sz="1000" i="1" dirty="0"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544" y="3761742"/>
            <a:ext cx="771168" cy="940324"/>
          </a:xfrm>
          <a:prstGeom prst="rect">
            <a:avLst/>
          </a:prstGeom>
        </p:spPr>
      </p:pic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456749" y="4724587"/>
            <a:ext cx="2476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b="1" i="1" dirty="0" smtClean="0">
                <a:latin typeface="Calibri" panose="020F0502020204030204" pitchFamily="34" charset="0"/>
              </a:rPr>
              <a:t>EN CONGES MATERNITE </a:t>
            </a:r>
          </a:p>
          <a:p>
            <a:pPr algn="ctr"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b="1" i="1" dirty="0" smtClean="0">
                <a:latin typeface="Calibri" panose="020F0502020204030204" pitchFamily="34" charset="0"/>
              </a:rPr>
              <a:t>DEPUIS LE 25 JUILLET 2019</a:t>
            </a:r>
            <a:endParaRPr lang="fr-FR" altLang="fr-FR" sz="1000" b="1" i="1" dirty="0">
              <a:latin typeface="Calibri" panose="020F0502020204030204" pitchFamily="34" charset="0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4964499" y="5424104"/>
            <a:ext cx="4044950" cy="1141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1A80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/>
            <a:endParaRPr lang="fr-FR" altLang="fr-FR" sz="1000" dirty="0"/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6655499" y="5401282"/>
            <a:ext cx="266395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endParaRPr lang="fr-FR" altLang="fr-FR" sz="1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>
                <a:latin typeface="Calibri" panose="020F0502020204030204" pitchFamily="34" charset="0"/>
              </a:rPr>
              <a:t>- Expérimentation Prairies Permanentes</a:t>
            </a:r>
          </a:p>
          <a:p>
            <a:pPr marL="171450" indent="-171450" eaLnBrk="1" hangingPunct="1">
              <a:spcBef>
                <a:spcPct val="20000"/>
              </a:spcBef>
              <a:buClr>
                <a:srgbClr val="1A8059"/>
              </a:buClr>
              <a:buFontTx/>
              <a:buChar char="-"/>
            </a:pPr>
            <a:r>
              <a:rPr lang="fr-FR" altLang="fr-FR" sz="1000" i="1" dirty="0" smtClean="0">
                <a:latin typeface="Calibri" panose="020F0502020204030204" pitchFamily="34" charset="0"/>
              </a:rPr>
              <a:t>École </a:t>
            </a:r>
            <a:r>
              <a:rPr lang="fr-FR" altLang="fr-FR" sz="1000" i="1" dirty="0">
                <a:latin typeface="Calibri" panose="020F0502020204030204" pitchFamily="34" charset="0"/>
              </a:rPr>
              <a:t>du feu/brûlage </a:t>
            </a:r>
            <a:r>
              <a:rPr lang="fr-FR" altLang="fr-FR" sz="1000" i="1" dirty="0" smtClean="0">
                <a:latin typeface="Calibri" panose="020F0502020204030204" pitchFamily="34" charset="0"/>
              </a:rPr>
              <a:t>pastoral</a:t>
            </a:r>
          </a:p>
          <a:p>
            <a:pPr marL="171450" indent="-171450" eaLnBrk="1" hangingPunct="1">
              <a:spcBef>
                <a:spcPct val="20000"/>
              </a:spcBef>
              <a:buClr>
                <a:srgbClr val="1A8059"/>
              </a:buClr>
              <a:buFontTx/>
              <a:buChar char="-"/>
            </a:pPr>
            <a:endParaRPr lang="fr-FR" altLang="fr-FR" sz="1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b="1" i="1" dirty="0" smtClean="0">
                <a:latin typeface="Calibri" panose="020F0502020204030204" pitchFamily="34" charset="0"/>
              </a:rPr>
              <a:t>CDD jusqu’en janvier 2020 en renfort </a:t>
            </a:r>
            <a:endParaRPr lang="fr-FR" altLang="fr-FR" sz="1000" b="1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endParaRPr lang="fr-FR" altLang="fr-FR" sz="1000" i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5085767" y="6170396"/>
            <a:ext cx="15294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b="1" i="1" dirty="0" smtClean="0">
                <a:latin typeface="Calibri" panose="020F0502020204030204" pitchFamily="34" charset="0"/>
              </a:rPr>
              <a:t>Raphaëlle DHOUAILLY</a:t>
            </a: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b="1" i="1" dirty="0" smtClean="0">
                <a:latin typeface="Calibri" panose="020F0502020204030204" pitchFamily="34" charset="0"/>
              </a:rPr>
              <a:t>Chargée de mission </a:t>
            </a:r>
            <a:endParaRPr lang="fr-FR" altLang="fr-FR" sz="1000" i="1" dirty="0" smtClean="0">
              <a:latin typeface="Calibri" panose="020F0502020204030204" pitchFamily="34" charset="0"/>
            </a:endParaRPr>
          </a:p>
        </p:txBody>
      </p:sp>
      <p:pic>
        <p:nvPicPr>
          <p:cNvPr id="41" name="Image 40" descr="C:\Users\bblanc\AppData\Local\Temp\IMG_4765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8037" r="12991" b="27438"/>
          <a:stretch/>
        </p:blipFill>
        <p:spPr bwMode="auto">
          <a:xfrm>
            <a:off x="5322839" y="5424105"/>
            <a:ext cx="597937" cy="727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169</Words>
  <Application>Microsoft Office PowerPoint</Application>
  <PresentationFormat>Format A4 (210 x 297 mm)</PresentationFormat>
  <Paragraphs>50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Modèle par défaut</vt:lpstr>
      <vt:lpstr>Image bitmap</vt:lpstr>
      <vt:lpstr>Organigramme Association Copage</vt:lpstr>
    </vt:vector>
  </TitlesOfParts>
  <Company>COPAGE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ngourabian</dc:creator>
  <cp:lastModifiedBy>Blanc Bénédicte</cp:lastModifiedBy>
  <cp:revision>134</cp:revision>
  <cp:lastPrinted>2019-10-17T07:54:32Z</cp:lastPrinted>
  <dcterms:created xsi:type="dcterms:W3CDTF">2014-06-10T10:15:51Z</dcterms:created>
  <dcterms:modified xsi:type="dcterms:W3CDTF">2019-11-21T15:59:27Z</dcterms:modified>
</cp:coreProperties>
</file>